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3" r:id="rId8"/>
    <p:sldId id="261" r:id="rId9"/>
    <p:sldId id="262" r:id="rId10"/>
    <p:sldId id="264" r:id="rId11"/>
    <p:sldId id="273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cs12.pikabu.ru/post_img/big/2021/07/15/7/1626350137192845075.pn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dd-russia.com/pdd-russia/pdd/7-znak/avarijnoj-ostanovki.html" TargetMode="External"/><Relationship Id="rId13" Type="http://schemas.openxmlformats.org/officeDocument/2006/relationships/hyperlink" Target="https://pdd-russia.com/pdd-russia/pdd/12-ostanovka/stojanka.html" TargetMode="External"/><Relationship Id="rId18" Type="http://schemas.openxmlformats.org/officeDocument/2006/relationships/hyperlink" Target="https://pdd-russia.com/pdd-russia/pdd/17-dvizhenie/v-zhilyh-zonah.html" TargetMode="External"/><Relationship Id="rId26" Type="http://schemas.openxmlformats.org/officeDocument/2006/relationships/hyperlink" Target="https://pdd-russia.com/pdd-russia/pdd/25-dop-trebovanija/guzhevyh-povozok.html" TargetMode="External"/><Relationship Id="rId3" Type="http://schemas.openxmlformats.org/officeDocument/2006/relationships/hyperlink" Target="https://pdd-russia.com/pdd-russia/pdd/2-prava/voditelej.html" TargetMode="External"/><Relationship Id="rId21" Type="http://schemas.openxmlformats.org/officeDocument/2006/relationships/hyperlink" Target="https://pdd-russia.com/pdd-russia/pdd/20-buksirovka/transportnyh-sredstv.html" TargetMode="External"/><Relationship Id="rId7" Type="http://schemas.openxmlformats.org/officeDocument/2006/relationships/hyperlink" Target="https://pdd-russia.com/pdd-russia/pdd/6-signaly-svetofora/i-regulirovshhika.html" TargetMode="External"/><Relationship Id="rId12" Type="http://schemas.openxmlformats.org/officeDocument/2006/relationships/hyperlink" Target="https://pdd-russia.com/pdd-russia/pdd/11-obgon/operezhenie.html" TargetMode="External"/><Relationship Id="rId17" Type="http://schemas.openxmlformats.org/officeDocument/2006/relationships/hyperlink" Target="https://pdd-russia.com/pdd-russia/pdd/16-dvizhenie/po-avtomagistraljam.html" TargetMode="External"/><Relationship Id="rId25" Type="http://schemas.openxmlformats.org/officeDocument/2006/relationships/hyperlink" Target="https://pdd-russia.com/pdd-russia/pdd/24-dop-trebovanija/velosipedistov-mopedov.html" TargetMode="External"/><Relationship Id="rId2" Type="http://schemas.openxmlformats.org/officeDocument/2006/relationships/hyperlink" Target="https://pdd-russia.com/pdd-russia/pdd/1-obshhie/polozhenija.html" TargetMode="External"/><Relationship Id="rId16" Type="http://schemas.openxmlformats.org/officeDocument/2006/relationships/hyperlink" Target="https://pdd-russia.com/pdd-russia/pdd/15-dvizhenie/zheleznodorozhnye-puti.html" TargetMode="External"/><Relationship Id="rId20" Type="http://schemas.openxmlformats.org/officeDocument/2006/relationships/hyperlink" Target="https://pdd-russia.com/pdd-russia/pdd/19-vneshnie/svetovye-zvukovye-signali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dd-russia.com/pdd-russia/pdd/5-prava/passazhirov.html" TargetMode="External"/><Relationship Id="rId11" Type="http://schemas.openxmlformats.org/officeDocument/2006/relationships/hyperlink" Target="https://pdd-russia.com/pdd-russia/pdd/10-skorost/dvizhenija.html" TargetMode="External"/><Relationship Id="rId24" Type="http://schemas.openxmlformats.org/officeDocument/2006/relationships/hyperlink" Target="https://pdd-russia.com/pdd-russia/pdd/23-perevozka/gruzov.html" TargetMode="External"/><Relationship Id="rId5" Type="http://schemas.openxmlformats.org/officeDocument/2006/relationships/hyperlink" Target="https://pdd-russia.com/pdd-russia/pdd/4-prava/peshehodov.html" TargetMode="External"/><Relationship Id="rId15" Type="http://schemas.openxmlformats.org/officeDocument/2006/relationships/hyperlink" Target="https://pdd-russia.com/pdd-russia/pdd/14-peshehodnye-perehody/mesta-ostanovok-marshrutok.html" TargetMode="External"/><Relationship Id="rId23" Type="http://schemas.openxmlformats.org/officeDocument/2006/relationships/hyperlink" Target="https://pdd-russia.com/pdd-russia/pdd/22-perevozka/ljudej.html" TargetMode="External"/><Relationship Id="rId10" Type="http://schemas.openxmlformats.org/officeDocument/2006/relationships/hyperlink" Target="https://pdd-russia.com/pdd-russia/pdd/9-raspolozhenie-transportnyh-sredstv/na-proezzhej-chasti.html" TargetMode="External"/><Relationship Id="rId19" Type="http://schemas.openxmlformats.org/officeDocument/2006/relationships/hyperlink" Target="https://pdd-russia.com/pdd-russia/pdd/18-prioritet/marshrutok.html" TargetMode="External"/><Relationship Id="rId4" Type="http://schemas.openxmlformats.org/officeDocument/2006/relationships/hyperlink" Target="https://pdd-russia.com/pdd-russia/pdd/3-transportnye-sredstva/spec-signalami.html" TargetMode="External"/><Relationship Id="rId9" Type="http://schemas.openxmlformats.org/officeDocument/2006/relationships/hyperlink" Target="https://pdd-russia.com/pdd-russia/pdd/8-nachalo-dvizhenija/manevrirovanie.html" TargetMode="External"/><Relationship Id="rId14" Type="http://schemas.openxmlformats.org/officeDocument/2006/relationships/hyperlink" Target="https://pdd-russia.com/pdd-russia/pdd/13-proezd/perekrestkov.html" TargetMode="External"/><Relationship Id="rId22" Type="http://schemas.openxmlformats.org/officeDocument/2006/relationships/hyperlink" Target="https://pdd-russia.com/pdd-russia/pdd/21-uchebnaja/ezda.html" TargetMode="External"/><Relationship Id="rId27" Type="http://schemas.openxmlformats.org/officeDocument/2006/relationships/hyperlink" Target="https://pdd-russia.com/pdd-russia/pdd/26-normi-vremeni-upravlenia/transportnim-sredstvom-i-otdiha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76672"/>
            <a:ext cx="8352928" cy="2016224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«ИЗУЧАЕМ ПРАВИЛА ДОРОЖНОГО ДВИЖЕНИЯ»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8" y="3645024"/>
            <a:ext cx="4176464" cy="301354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Выполнила презентацию</a:t>
            </a:r>
          </a:p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Ученица 2 «Б» класса</a:t>
            </a:r>
          </a:p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МОУ СШ № 13</a:t>
            </a:r>
          </a:p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 города Волжского </a:t>
            </a:r>
          </a:p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Волгоградской области</a:t>
            </a:r>
          </a:p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Галкина София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82741"/>
            <a:ext cx="280831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30499"/>
            <a:ext cx="1932132" cy="310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15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3972808"/>
              </p:ext>
            </p:extLst>
          </p:nvPr>
        </p:nvGraphicFramePr>
        <p:xfrm>
          <a:off x="250825" y="1484312"/>
          <a:ext cx="8642350" cy="49690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1175"/>
                <a:gridCol w="4321175"/>
              </a:tblGrid>
              <a:tr h="496902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МЫ –ПЕШЕХОДЫ 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Home_hp\Desktop\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712968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20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МЫ-ПАССАЖИРЫ!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64096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16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МЫ-ВЕЛОСИПЕДИСТЫ!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410445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424847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15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Я И МОЙ КЛАСС УЧИМСЯ СОБЛЮДАТЬ ПДД: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772816"/>
            <a:ext cx="8640959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b="1" dirty="0" smtClean="0">
                <a:solidFill>
                  <a:srgbClr val="002060"/>
                </a:solidFill>
              </a:rPr>
              <a:t>Занятия на транспортной площадке</a:t>
            </a:r>
            <a:endParaRPr lang="ru-RU" sz="2600" b="1" dirty="0">
              <a:solidFill>
                <a:srgbClr val="002060"/>
              </a:solidFill>
            </a:endParaRPr>
          </a:p>
        </p:txBody>
      </p:sp>
      <p:pic>
        <p:nvPicPr>
          <p:cNvPr id="1028" name="Picture 4" descr="C:\Users\Home_hp\Desktop\i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2419164" cy="430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ome_hp\Desktop\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3" y="1484784"/>
            <a:ext cx="223224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Home_hp\Desktop\i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76872"/>
            <a:ext cx="2088232" cy="430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ome_hp\Desktop\i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76872"/>
            <a:ext cx="197361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632" y="3861048"/>
            <a:ext cx="2202850" cy="271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93096"/>
            <a:ext cx="1973615" cy="228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133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93854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ПРИНИМАЕМ УЧАСТИЕ В КОНКУРСАХ И ОЛИМПИАДАХ ПО ПДД: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374441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176271"/>
            <a:ext cx="5112569" cy="256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Home_hp\Desktop\Diplom_Aleksandra_Sklyarova_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628799"/>
            <a:ext cx="2160239" cy="254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ome_hp\Desktop\Charter_Vadim_Chervyakov__page-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766" y="1700808"/>
            <a:ext cx="1426474" cy="247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ome_hp\Desktop\Letter_Vaulina_Tatyana_Alekseevna_271730_page-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276872"/>
            <a:ext cx="1541177" cy="217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83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7945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У НАС В КЛАССЕ ЕСТЬ УГОЛОК ПДД И ВЕСЬ НАШ КЛАСС УЧАСТВУЕТ В КОНКУРСЕ РИСУНКОВ: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039" y="4365104"/>
            <a:ext cx="4095176" cy="230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749" y="1988841"/>
            <a:ext cx="405057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4704229" cy="2425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58193"/>
            <a:ext cx="2808312" cy="2366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558324"/>
            <a:ext cx="1895917" cy="216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40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</a:rPr>
              <a:t>Я И МОИ ОДНОКЛАССНИКИ ДВИГАЕМСЯ В ШКОЛУ ПО БЕЗОПАСНОМУ МАРШРУТУ:</a:t>
            </a:r>
            <a:endParaRPr lang="ru-RU" sz="3000" b="1" dirty="0">
              <a:solidFill>
                <a:srgbClr val="C0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628800"/>
            <a:ext cx="8640959" cy="4896544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НАШИ МАРШРУТНЫЕ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ЛИСТЫ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60848"/>
            <a:ext cx="7344816" cy="386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5328592" cy="3959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019251"/>
            <a:ext cx="3168352" cy="1577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967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</a:rPr>
              <a:t>Я И МОИ ОДНОКЛАССНИКИ  ПЕРЕХОДИМ ДОРОГУ  ПО ПРАВИЛАМ ПДД:</a:t>
            </a:r>
            <a:endParaRPr lang="ru-RU" sz="30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31472"/>
            <a:ext cx="3528392" cy="314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573016"/>
            <a:ext cx="288032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24943"/>
            <a:ext cx="2410949" cy="370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700808"/>
            <a:ext cx="2410949" cy="272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861" y="1484784"/>
            <a:ext cx="270161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685828"/>
            <a:ext cx="2469654" cy="2103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34074"/>
            <a:ext cx="1728192" cy="200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15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78504"/>
          </a:xfrm>
        </p:spPr>
        <p:txBody>
          <a:bodyPr>
            <a:noAutofit/>
          </a:bodyPr>
          <a:lstStyle/>
          <a:p>
            <a:r>
              <a:rPr lang="ru-RU" sz="3500" b="1" dirty="0" smtClean="0">
                <a:solidFill>
                  <a:srgbClr val="C00000"/>
                </a:solidFill>
              </a:rPr>
              <a:t>МОЙ ПАПА ПРИНИМАЛ УЧАСТИЕ В ГОРОДСКОЙ АКЦИИ «ОТЦОВСКИЙ ПАТРУЛЬ»:</a:t>
            </a:r>
            <a:endParaRPr lang="ru-RU" sz="35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628800"/>
            <a:ext cx="3229164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44823"/>
            <a:ext cx="2808312" cy="486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684" y="1844824"/>
            <a:ext cx="2703957" cy="486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30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86392"/>
          </a:xfrm>
        </p:spPr>
        <p:txBody>
          <a:bodyPr>
            <a:normAutofit/>
          </a:bodyPr>
          <a:lstStyle/>
          <a:p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99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772816"/>
            <a:ext cx="8640959" cy="4896544"/>
          </a:xfrm>
        </p:spPr>
        <p:txBody>
          <a:bodyPr>
            <a:noAutofit/>
          </a:bodyPr>
          <a:lstStyle/>
          <a:p>
            <a:r>
              <a:rPr lang="ru-RU" sz="3000" b="1" dirty="0" smtClean="0"/>
              <a:t>- изучить и познакомить окружающих с правилами дорожного движения;</a:t>
            </a:r>
          </a:p>
          <a:p>
            <a:r>
              <a:rPr lang="ru-RU" sz="3000" b="1" dirty="0" smtClean="0"/>
              <a:t>-  раскрыть актуальность знания и выполнения ПДД;</a:t>
            </a:r>
          </a:p>
          <a:p>
            <a:r>
              <a:rPr lang="ru-RU" sz="3000" b="1" dirty="0" smtClean="0"/>
              <a:t>-показать на собственном примере и примере моих одноклассников необходимость соблюдения ПДД;</a:t>
            </a:r>
          </a:p>
          <a:p>
            <a:r>
              <a:rPr lang="ru-RU" sz="3000" b="1" dirty="0" smtClean="0"/>
              <a:t>- опубликовать памятку для всех школьников «Памятка </a:t>
            </a:r>
            <a:r>
              <a:rPr lang="ru-RU" sz="3000" b="1" smtClean="0"/>
              <a:t>юного пешехода».</a:t>
            </a:r>
            <a:endParaRPr lang="ru-RU" sz="30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Цели моей презентации: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1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12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1772816"/>
            <a:ext cx="4464495" cy="4896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900" b="1" dirty="0" smtClean="0">
                <a:solidFill>
                  <a:srgbClr val="C00000"/>
                </a:solidFill>
              </a:rPr>
              <a:t>Я очень люблю свою маму! Я хочу, чтобы моя мама была счастлива! А счастлива моя мама тогда, когда все в нашей семье живы и здоровы! Поэтому я, папа и мама никогда не нарушаем правила дорожного движения и бережём себя! </a:t>
            </a:r>
            <a:endParaRPr lang="ru-RU" sz="2900" b="1" dirty="0">
              <a:solidFill>
                <a:srgbClr val="C0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Эту презентацию помогла мне сделать моя мама…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0808"/>
            <a:ext cx="3960440" cy="5074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2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8712968" cy="52292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ЧТО ТАКОЕ ПДД?</a:t>
            </a:r>
            <a:endParaRPr lang="ru-RU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52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204864"/>
            <a:ext cx="8496943" cy="2808312"/>
          </a:xfrm>
        </p:spPr>
        <p:txBody>
          <a:bodyPr>
            <a:normAutofit/>
          </a:bodyPr>
          <a:lstStyle/>
          <a:p>
            <a:pPr marL="0" indent="0" fontAlgn="base">
              <a:lnSpc>
                <a:spcPts val="2625"/>
              </a:lnSpc>
              <a:spcAft>
                <a:spcPts val="1125"/>
              </a:spcAft>
              <a:buNone/>
            </a:pPr>
            <a:r>
              <a:rPr lang="ru-RU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Каждый день на дорогах страны происходит 400 ДТП с пострадавшими. В них гибнет 44 </a:t>
            </a:r>
            <a:r>
              <a:rPr lang="ru-RU" sz="36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человека.</a:t>
            </a:r>
            <a:endParaRPr lang="ru-RU" sz="1600" b="1" dirty="0" smtClean="0">
              <a:solidFill>
                <a:srgbClr val="FF0000"/>
              </a:solidFill>
              <a:latin typeface="Calibri"/>
              <a:ea typeface="Times New Roman"/>
              <a:cs typeface="Times New Roman"/>
            </a:endParaRPr>
          </a:p>
          <a:p>
            <a:pPr marL="0" indent="0" fontAlgn="base">
              <a:lnSpc>
                <a:spcPts val="2625"/>
              </a:lnSpc>
              <a:spcAft>
                <a:spcPts val="1125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Если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посмотреть на статистику МВД и страховых компаний, то большинство дорожных происшествий происходит по 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вине как водителей , так и пешеходов.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76672"/>
            <a:ext cx="8424936" cy="1512168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bg2">
                    <a:lumMod val="10000"/>
                  </a:schemeClr>
                </a:solidFill>
              </a:rPr>
              <a:t>ПОЧЕМУ НУЖНО СОБЛЮДАТЬ ПДД?</a:t>
            </a:r>
            <a:endParaRPr lang="ru-RU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28" name="Picture 4" descr="C:\Users\Home_hp\Desktop\img-20211109-wa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97152"/>
            <a:ext cx="3076600" cy="192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ome_hp\Desktop\chto-delat-esli-sbili-cheloveka-na-dorog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97152"/>
            <a:ext cx="3888432" cy="188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ome_hp\Desktop\1636530013_9wy-oi_hjg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797152"/>
            <a:ext cx="2736304" cy="187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92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2808312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5400" dirty="0">
                <a:latin typeface="Calibri"/>
                <a:ea typeface="Calibri"/>
                <a:cs typeface="Times New Roman"/>
              </a:rPr>
              <a:t/>
            </a:r>
            <a:br>
              <a:rPr lang="ru-RU" sz="5400" dirty="0">
                <a:latin typeface="Calibri"/>
                <a:ea typeface="Calibri"/>
                <a:cs typeface="Times New Roman"/>
              </a:rPr>
            </a:br>
            <a:r>
              <a:rPr lang="ru-RU" b="1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Знать не хочешь о тревогах –</a:t>
            </a:r>
            <a:br>
              <a:rPr lang="ru-RU" b="1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</a:br>
            <a:r>
              <a:rPr lang="ru-RU" b="1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Потому что очень молод.</a:t>
            </a:r>
            <a:br>
              <a:rPr lang="ru-RU" b="1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</a:br>
            <a:r>
              <a:rPr lang="ru-RU" b="1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Помни, гибнет на дорогах</a:t>
            </a:r>
            <a:br>
              <a:rPr lang="ru-RU" b="1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</a:br>
            <a:r>
              <a:rPr lang="ru-RU" b="1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Ежегодно целый город…</a:t>
            </a:r>
            <a:r>
              <a:rPr lang="ru-RU" sz="5400" dirty="0">
                <a:latin typeface="Calibri"/>
                <a:ea typeface="Calibri"/>
                <a:cs typeface="Times New Roman"/>
              </a:rPr>
              <a:t/>
            </a:r>
            <a:br>
              <a:rPr lang="ru-RU" sz="54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4536505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40968"/>
            <a:ext cx="396044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875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700" b="1" dirty="0" smtClean="0">
                <a:solidFill>
                  <a:srgbClr val="C00000"/>
                </a:solidFill>
              </a:rPr>
              <a:t>СТАТИСТИКА  ДТП ПО РОССИИ:</a:t>
            </a:r>
            <a:endParaRPr lang="ru-RU" sz="47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Статистика ДТП с 2000 по 2020 годы ДТП, Статистика, Россия, Авто, Здоровье, Анализ, Длиннопост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7"/>
            <a:ext cx="8856983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53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800200"/>
          </a:xfrm>
        </p:spPr>
        <p:txBody>
          <a:bodyPr>
            <a:normAutofit/>
          </a:bodyPr>
          <a:lstStyle/>
          <a:p>
            <a:r>
              <a:rPr lang="ru-RU" sz="3500" b="1" dirty="0" smtClean="0">
                <a:solidFill>
                  <a:srgbClr val="C00000"/>
                </a:solidFill>
              </a:rPr>
              <a:t>Обратите внимание! 30 % ДТП- наезд на пешехода или велосипедиста.</a:t>
            </a:r>
            <a:endParaRPr lang="ru-RU" sz="35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Home_hp\Desktop\6059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71296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15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0286516"/>
              </p:ext>
            </p:extLst>
          </p:nvPr>
        </p:nvGraphicFramePr>
        <p:xfrm>
          <a:off x="215008" y="260648"/>
          <a:ext cx="8749480" cy="641451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374740"/>
                <a:gridCol w="4374740"/>
              </a:tblGrid>
              <a:tr h="6414512">
                <a:tc>
                  <a:txBody>
                    <a:bodyPr/>
                    <a:lstStyle/>
                    <a:p>
                      <a:pPr algn="l" fontAlgn="base"/>
                      <a:r>
                        <a:rPr lang="ru-RU" sz="1800" b="1" u="sng" strike="noStrike" dirty="0" smtClean="0">
                          <a:effectLst/>
                          <a:hlinkClick r:id="rId2"/>
                        </a:rPr>
                        <a:t>1. Общие положения</a:t>
                      </a:r>
                      <a:endParaRPr lang="ru-RU" sz="1800" b="1" u="sng" dirty="0" smtClean="0">
                        <a:effectLst/>
                      </a:endParaRPr>
                    </a:p>
                    <a:p>
                      <a:pPr algn="l" fontAlgn="base"/>
                      <a:r>
                        <a:rPr lang="ru-RU" sz="1800" b="1" u="sng" strike="noStrike" dirty="0" smtClean="0">
                          <a:effectLst/>
                          <a:hlinkClick r:id="rId3"/>
                        </a:rPr>
                        <a:t>2. Общие обязанности водителей</a:t>
                      </a:r>
                      <a:endParaRPr lang="ru-RU" sz="1800" b="1" u="sng" dirty="0" smtClean="0">
                        <a:effectLst/>
                      </a:endParaRPr>
                    </a:p>
                    <a:p>
                      <a:pPr algn="l" fontAlgn="base"/>
                      <a:r>
                        <a:rPr lang="ru-RU" sz="1800" b="1" u="sng" strike="noStrike" dirty="0" smtClean="0">
                          <a:effectLst/>
                          <a:hlinkClick r:id="rId4"/>
                        </a:rPr>
                        <a:t>3. Применение специальных сигналов</a:t>
                      </a:r>
                      <a:endParaRPr lang="ru-RU" sz="1800" b="1" u="sng" dirty="0" smtClean="0">
                        <a:effectLst/>
                      </a:endParaRPr>
                    </a:p>
                    <a:p>
                      <a:pPr algn="l" fontAlgn="base"/>
                      <a:r>
                        <a:rPr lang="ru-RU" sz="1800" b="1" u="sng" strike="noStrike" dirty="0" smtClean="0">
                          <a:effectLst/>
                          <a:hlinkClick r:id="rId5"/>
                        </a:rPr>
                        <a:t>4. Обязанности пешеходов</a:t>
                      </a:r>
                      <a:endParaRPr lang="ru-RU" sz="1800" b="1" u="sng" dirty="0" smtClean="0">
                        <a:effectLst/>
                      </a:endParaRPr>
                    </a:p>
                    <a:p>
                      <a:pPr algn="l" fontAlgn="base"/>
                      <a:r>
                        <a:rPr lang="ru-RU" sz="1800" b="1" u="sng" strike="noStrike" dirty="0" smtClean="0">
                          <a:effectLst/>
                          <a:hlinkClick r:id="rId6"/>
                        </a:rPr>
                        <a:t>5. Обязанности пассажиров</a:t>
                      </a:r>
                      <a:endParaRPr lang="ru-RU" sz="1800" b="1" u="sng" dirty="0" smtClean="0">
                        <a:effectLst/>
                      </a:endParaRPr>
                    </a:p>
                    <a:p>
                      <a:pPr algn="l" fontAlgn="base"/>
                      <a:r>
                        <a:rPr lang="ru-RU" sz="1800" b="1" u="sng" strike="noStrike" dirty="0" smtClean="0">
                          <a:effectLst/>
                          <a:hlinkClick r:id="rId7"/>
                        </a:rPr>
                        <a:t>6. Сигналы светофора и регулировщика</a:t>
                      </a:r>
                      <a:endParaRPr lang="ru-RU" sz="1800" b="1" u="sng" dirty="0" smtClean="0">
                        <a:effectLst/>
                      </a:endParaRPr>
                    </a:p>
                    <a:p>
                      <a:pPr algn="l" fontAlgn="base"/>
                      <a:r>
                        <a:rPr lang="ru-RU" sz="1800" b="1" u="sng" strike="noStrike" dirty="0" smtClean="0">
                          <a:effectLst/>
                          <a:hlinkClick r:id="rId8"/>
                        </a:rPr>
                        <a:t>7. Применение аварийной сигнализации и знака аварийной остановки</a:t>
                      </a:r>
                      <a:endParaRPr lang="ru-RU" sz="1800" b="1" u="sng" dirty="0" smtClean="0">
                        <a:effectLst/>
                      </a:endParaRPr>
                    </a:p>
                    <a:p>
                      <a:pPr algn="l" fontAlgn="base"/>
                      <a:r>
                        <a:rPr lang="ru-RU" sz="1800" b="1" u="sng" strike="noStrike" dirty="0" smtClean="0">
                          <a:effectLst/>
                          <a:hlinkClick r:id="rId9"/>
                        </a:rPr>
                        <a:t>8. Начало движения, маневрирование</a:t>
                      </a:r>
                      <a:endParaRPr lang="ru-RU" sz="1800" b="1" u="sng" dirty="0" smtClean="0">
                        <a:effectLst/>
                      </a:endParaRPr>
                    </a:p>
                    <a:p>
                      <a:pPr algn="l" fontAlgn="base"/>
                      <a:r>
                        <a:rPr lang="ru-RU" sz="1800" b="1" u="sng" strike="noStrike" dirty="0" smtClean="0">
                          <a:effectLst/>
                          <a:hlinkClick r:id="rId10"/>
                        </a:rPr>
                        <a:t>9. Расположение транспортных средств на проезжей части</a:t>
                      </a:r>
                      <a:endParaRPr lang="ru-RU" sz="1800" b="1" u="sng" dirty="0" smtClean="0">
                        <a:effectLst/>
                      </a:endParaRPr>
                    </a:p>
                    <a:p>
                      <a:pPr algn="l" fontAlgn="base"/>
                      <a:r>
                        <a:rPr lang="ru-RU" sz="1800" b="1" u="sng" strike="noStrike" dirty="0" smtClean="0">
                          <a:effectLst/>
                          <a:hlinkClick r:id="rId11"/>
                        </a:rPr>
                        <a:t>10. Скорость движения</a:t>
                      </a:r>
                      <a:endParaRPr lang="ru-RU" sz="1800" b="1" u="sng" dirty="0" smtClean="0">
                        <a:effectLst/>
                      </a:endParaRPr>
                    </a:p>
                    <a:p>
                      <a:pPr algn="l" fontAlgn="base"/>
                      <a:r>
                        <a:rPr lang="ru-RU" sz="1800" b="1" u="sng" strike="noStrike" dirty="0" smtClean="0">
                          <a:effectLst/>
                          <a:hlinkClick r:id="rId12"/>
                        </a:rPr>
                        <a:t>11. Обгон, опережение, встречный разъезд</a:t>
                      </a:r>
                      <a:endParaRPr lang="ru-RU" sz="1800" b="1" u="sng" dirty="0" smtClean="0">
                        <a:effectLst/>
                      </a:endParaRPr>
                    </a:p>
                    <a:p>
                      <a:pPr algn="l" fontAlgn="base"/>
                      <a:r>
                        <a:rPr lang="ru-RU" sz="1800" b="1" u="sng" strike="noStrike" dirty="0" smtClean="0">
                          <a:effectLst/>
                          <a:hlinkClick r:id="rId13"/>
                        </a:rPr>
                        <a:t>12. Остановка и стоянка</a:t>
                      </a:r>
                      <a:endParaRPr lang="ru-RU" sz="1800" b="1" u="sng" dirty="0" smtClean="0">
                        <a:effectLst/>
                      </a:endParaRPr>
                    </a:p>
                    <a:p>
                      <a:pPr algn="l" fontAlgn="base"/>
                      <a:r>
                        <a:rPr lang="ru-RU" sz="1800" b="1" u="sng" strike="noStrike" dirty="0" smtClean="0">
                          <a:effectLst/>
                          <a:hlinkClick r:id="rId14"/>
                        </a:rPr>
                        <a:t>13. Проезд перекрестков</a:t>
                      </a:r>
                      <a:endParaRPr lang="ru-RU" sz="1800" b="1" u="sng" dirty="0" smtClean="0"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sng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hlinkClick r:id="rId15"/>
                        </a:rPr>
                        <a:t>14. Пешеходные переходы и места остановок маршрутных транспортных средств</a:t>
                      </a:r>
                      <a:endParaRPr kumimoji="0" lang="ru-RU" sz="1800" b="1" u="sng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sng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hlinkClick r:id="rId16"/>
                        </a:rPr>
                        <a:t>15. Движение через железнодорожные пути</a:t>
                      </a:r>
                      <a:endParaRPr kumimoji="0" lang="ru-RU" sz="1800" b="1" u="sng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sng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hlinkClick r:id="rId17"/>
                        </a:rPr>
                        <a:t>16. Движение по автомагистралям</a:t>
                      </a:r>
                      <a:endParaRPr kumimoji="0" lang="ru-RU" sz="1800" b="1" u="sng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endParaRPr lang="ru-RU" sz="1800" b="1" i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ru-RU" sz="1800" u="sng" strike="noStrike" dirty="0" smtClean="0">
                          <a:effectLst/>
                          <a:hlinkClick r:id="rId18"/>
                        </a:rPr>
                        <a:t>17. Движение в жилых зонах</a:t>
                      </a:r>
                      <a:endParaRPr lang="ru-RU" sz="1800" u="sng" dirty="0" smtClean="0">
                        <a:effectLst/>
                      </a:endParaRPr>
                    </a:p>
                    <a:p>
                      <a:pPr algn="l" fontAlgn="base"/>
                      <a:r>
                        <a:rPr lang="ru-RU" sz="1800" u="sng" strike="noStrike" dirty="0" smtClean="0">
                          <a:effectLst/>
                          <a:hlinkClick r:id="rId19"/>
                        </a:rPr>
                        <a:t>18. Приоритет маршрутных транспортных средств</a:t>
                      </a:r>
                      <a:endParaRPr lang="ru-RU" sz="1800" u="sng" dirty="0" smtClean="0">
                        <a:effectLst/>
                      </a:endParaRPr>
                    </a:p>
                    <a:p>
                      <a:pPr algn="l" fontAlgn="base"/>
                      <a:r>
                        <a:rPr lang="ru-RU" sz="1800" u="sng" strike="noStrike" dirty="0" smtClean="0">
                          <a:effectLst/>
                          <a:hlinkClick r:id="rId20"/>
                        </a:rPr>
                        <a:t>19. Пользование внешними световыми приборами и звуковыми сигналами</a:t>
                      </a:r>
                      <a:endParaRPr lang="ru-RU" sz="1800" u="sng" dirty="0" smtClean="0">
                        <a:effectLst/>
                      </a:endParaRPr>
                    </a:p>
                    <a:p>
                      <a:pPr algn="l" fontAlgn="base"/>
                      <a:r>
                        <a:rPr lang="ru-RU" sz="1800" u="sng" strike="noStrike" dirty="0" smtClean="0">
                          <a:effectLst/>
                          <a:hlinkClick r:id="rId21"/>
                        </a:rPr>
                        <a:t>20. Буксировка механических транспортных средств</a:t>
                      </a:r>
                      <a:endParaRPr lang="ru-RU" sz="1800" u="sng" dirty="0" smtClean="0">
                        <a:effectLst/>
                      </a:endParaRPr>
                    </a:p>
                    <a:p>
                      <a:pPr algn="l" fontAlgn="base"/>
                      <a:r>
                        <a:rPr lang="ru-RU" sz="1800" u="sng" strike="noStrike" dirty="0" smtClean="0">
                          <a:effectLst/>
                          <a:hlinkClick r:id="rId22"/>
                        </a:rPr>
                        <a:t>21. Учебная езда</a:t>
                      </a:r>
                      <a:endParaRPr lang="ru-RU" sz="1800" u="sng" dirty="0" smtClean="0">
                        <a:effectLst/>
                      </a:endParaRPr>
                    </a:p>
                    <a:p>
                      <a:pPr algn="l" fontAlgn="base"/>
                      <a:r>
                        <a:rPr lang="ru-RU" sz="1800" u="sng" strike="noStrike" dirty="0" smtClean="0">
                          <a:effectLst/>
                          <a:hlinkClick r:id="rId23"/>
                        </a:rPr>
                        <a:t>22. Перевозка людей</a:t>
                      </a:r>
                      <a:endParaRPr lang="ru-RU" sz="1800" u="sng" dirty="0" smtClean="0">
                        <a:effectLst/>
                      </a:endParaRPr>
                    </a:p>
                    <a:p>
                      <a:pPr algn="l" fontAlgn="base"/>
                      <a:r>
                        <a:rPr lang="ru-RU" sz="1800" u="sng" strike="noStrike" dirty="0" smtClean="0">
                          <a:effectLst/>
                          <a:hlinkClick r:id="rId24"/>
                        </a:rPr>
                        <a:t>23. Перевозка грузов</a:t>
                      </a:r>
                      <a:endParaRPr lang="ru-RU" sz="1800" u="sng" dirty="0" smtClean="0">
                        <a:effectLst/>
                      </a:endParaRPr>
                    </a:p>
                    <a:p>
                      <a:pPr algn="l" fontAlgn="base"/>
                      <a:r>
                        <a:rPr lang="ru-RU" sz="1800" u="sng" strike="noStrike" dirty="0" smtClean="0">
                          <a:effectLst/>
                          <a:hlinkClick r:id="rId25"/>
                        </a:rPr>
                        <a:t>24. Дополнительные требования к движению велосипедистов и водителей мопедов</a:t>
                      </a:r>
                      <a:endParaRPr lang="ru-RU" sz="1800" u="sng" dirty="0" smtClean="0">
                        <a:effectLst/>
                      </a:endParaRPr>
                    </a:p>
                    <a:p>
                      <a:pPr algn="l" fontAlgn="base"/>
                      <a:r>
                        <a:rPr lang="ru-RU" sz="1800" u="sng" strike="noStrike" dirty="0" smtClean="0">
                          <a:effectLst/>
                          <a:hlinkClick r:id="rId26"/>
                        </a:rPr>
                        <a:t>25. Дополнительные требования к движению гужевых повозок, а также к прогону животных</a:t>
                      </a:r>
                      <a:endParaRPr lang="ru-RU" sz="1800" u="sng" dirty="0" smtClean="0">
                        <a:effectLst/>
                      </a:endParaRPr>
                    </a:p>
                    <a:p>
                      <a:pPr algn="l" fontAlgn="base"/>
                      <a:r>
                        <a:rPr lang="ru-RU" sz="1800" u="sng" strike="noStrike" dirty="0" smtClean="0">
                          <a:effectLst/>
                          <a:hlinkClick r:id="rId27"/>
                        </a:rPr>
                        <a:t>26. Нормы времени управления транспортным средством и отдыха</a:t>
                      </a:r>
                      <a:endParaRPr lang="ru-RU" sz="1800" u="sng" dirty="0" smtClean="0">
                        <a:effectLst/>
                      </a:endParaRPr>
                    </a:p>
                    <a:p>
                      <a:endParaRPr lang="ru-RU" sz="1800" u="none" dirty="0" smtClean="0"/>
                    </a:p>
                    <a:p>
                      <a:r>
                        <a:rPr lang="ru-RU" sz="5000" u="none" dirty="0" smtClean="0">
                          <a:solidFill>
                            <a:srgbClr val="FF0000"/>
                          </a:solidFill>
                        </a:rPr>
                        <a:t>ПДД РФ</a:t>
                      </a:r>
                      <a:r>
                        <a:rPr lang="ru-RU" sz="5000" u="none" baseline="0" dirty="0" smtClean="0">
                          <a:solidFill>
                            <a:srgbClr val="FF0000"/>
                          </a:solidFill>
                        </a:rPr>
                        <a:t> 2021 г.</a:t>
                      </a:r>
                      <a:endParaRPr lang="ru-RU" sz="5000" b="1" i="0" u="non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b="1" dirty="0">
                <a:solidFill>
                  <a:srgbClr val="000000"/>
                </a:solidFill>
                <a:latin typeface="PF DinDisplay"/>
              </a:rPr>
              <a:t/>
            </a:r>
            <a:br>
              <a:rPr lang="ru-RU" b="1" dirty="0">
                <a:solidFill>
                  <a:srgbClr val="000000"/>
                </a:solidFill>
                <a:latin typeface="PF DinDisplay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401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1464256"/>
              </p:ext>
            </p:extLst>
          </p:nvPr>
        </p:nvGraphicFramePr>
        <p:xfrm>
          <a:off x="255501" y="1716832"/>
          <a:ext cx="7336854" cy="4808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8427"/>
                <a:gridCol w="3668427"/>
              </a:tblGrid>
              <a:tr h="4808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6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Пассажир, пешеход и водитель тоже…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6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Правила у всех свои, но в то же время схожи….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6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Правила должны ВСЕ выполнять!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6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Безопасность соблюдать!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8328"/>
            <a:ext cx="8568952" cy="1722520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</a:rPr>
              <a:t>КАЖДЫЙ УЧАСТНИК ДОРОЖНОГО ДВИЖЕНИЯ ДОЛЖЕН ЗНАТЬ И СОБЛЮДАТЬ ПДД!</a:t>
            </a:r>
            <a:endParaRPr lang="ru-RU" sz="30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Home_hp\Desktop\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00808"/>
            <a:ext cx="5220072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72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464646"/>
      </a:dk1>
      <a:lt1>
        <a:sysClr val="window" lastClr="F5F5F5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151</TotalTime>
  <Words>276</Words>
  <Application>Microsoft Office PowerPoint</Application>
  <PresentationFormat>Экран (4:3)</PresentationFormat>
  <Paragraphs>67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Волна</vt:lpstr>
      <vt:lpstr>«ИЗУЧАЕМ ПРАВИЛА ДОРОЖНОГО ДВИЖЕНИЯ»</vt:lpstr>
      <vt:lpstr>Цели моей презентации:</vt:lpstr>
      <vt:lpstr>ЧТО ТАКОЕ ПДД?</vt:lpstr>
      <vt:lpstr>ПОЧЕМУ НУЖНО СОБЛЮДАТЬ ПДД?</vt:lpstr>
      <vt:lpstr> Знать не хочешь о тревогах – Потому что очень молод. Помни, гибнет на дорогах Ежегодно целый город… </vt:lpstr>
      <vt:lpstr>СТАТИСТИКА  ДТП ПО РОССИИ:</vt:lpstr>
      <vt:lpstr>Обратите внимание! 30 % ДТП- наезд на пешехода или велосипедиста.</vt:lpstr>
      <vt:lpstr> </vt:lpstr>
      <vt:lpstr>КАЖДЫЙ УЧАСТНИК ДОРОЖНОГО ДВИЖЕНИЯ ДОЛЖЕН ЗНАТЬ И СОБЛЮДАТЬ ПДД!</vt:lpstr>
      <vt:lpstr>МЫ –ПЕШЕХОДЫ !</vt:lpstr>
      <vt:lpstr>МЫ-ПАССАЖИРЫ!</vt:lpstr>
      <vt:lpstr>МЫ-ВЕЛОСИПЕДИСТЫ!</vt:lpstr>
      <vt:lpstr>Я И МОЙ КЛАСС УЧИМСЯ СОБЛЮДАТЬ ПДД:</vt:lpstr>
      <vt:lpstr>ПРИНИМАЕМ УЧАСТИЕ В КОНКУРСАХ И ОЛИМПИАДАХ ПО ПДД:</vt:lpstr>
      <vt:lpstr>У НАС В КЛАССЕ ЕСТЬ УГОЛОК ПДД И ВЕСЬ НАШ КЛАСС УЧАСТВУЕТ В КОНКУРСЕ РИСУНКОВ:</vt:lpstr>
      <vt:lpstr>Я И МОИ ОДНОКЛАССНИКИ ДВИГАЕМСЯ В ШКОЛУ ПО БЕЗОПАСНОМУ МАРШРУТУ:</vt:lpstr>
      <vt:lpstr>Я И МОИ ОДНОКЛАССНИКИ  ПЕРЕХОДИМ ДОРОГУ  ПО ПРАВИЛАМ ПДД:</vt:lpstr>
      <vt:lpstr>МОЙ ПАПА ПРИНИМАЛ УЧАСТИЕ В ГОРОДСКОЙ АКЦИИ «ОТЦОВСКИЙ ПАТРУЛЬ»:</vt:lpstr>
      <vt:lpstr>Презентация PowerPoint</vt:lpstr>
      <vt:lpstr>Презентация PowerPoint</vt:lpstr>
      <vt:lpstr>Эту презентацию помогла мне сделать моя мама…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ИЗУЧАЕМ ПРАВИЛА ДОРОЖНОГО ДВИЖЕНИЯ</dc:title>
  <dc:creator>Татьяна</dc:creator>
  <cp:lastModifiedBy>Diana</cp:lastModifiedBy>
  <cp:revision>51</cp:revision>
  <dcterms:created xsi:type="dcterms:W3CDTF">2021-11-07T16:02:19Z</dcterms:created>
  <dcterms:modified xsi:type="dcterms:W3CDTF">2021-11-11T17:38:41Z</dcterms:modified>
</cp:coreProperties>
</file>